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3"/>
  </p:notesMasterIdLst>
  <p:sldIdLst>
    <p:sldId id="256" r:id="rId2"/>
    <p:sldId id="338" r:id="rId3"/>
    <p:sldId id="339" r:id="rId4"/>
    <p:sldId id="340" r:id="rId5"/>
    <p:sldId id="341" r:id="rId6"/>
    <p:sldId id="342" r:id="rId7"/>
    <p:sldId id="292" r:id="rId8"/>
    <p:sldId id="334" r:id="rId9"/>
    <p:sldId id="335" r:id="rId10"/>
    <p:sldId id="336" r:id="rId11"/>
    <p:sldId id="337" r:id="rId12"/>
  </p:sldIdLst>
  <p:sldSz cx="9144000" cy="5143500" type="screen16x9"/>
  <p:notesSz cx="6858000" cy="9144000"/>
  <p:embeddedFontLst>
    <p:embeddedFont>
      <p:font typeface="Oswald" panose="02000503000000000000" pitchFamily="2" charset="0"/>
      <p:regular r:id="rId14"/>
    </p:embeddedFont>
    <p:embeddedFont>
      <p:font typeface="Calibri Light" panose="020F0302020204030204" pitchFamily="34" charset="0"/>
      <p:regular r:id="rId15"/>
      <p:italic r:id="rId16"/>
    </p:embeddedFon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4341A-4EE2-4885-B17D-4086B769AF5B}">
  <a:tblStyle styleId="{9064341A-4EE2-4885-B17D-4086B769AF5B}"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092"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6200513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1" name="Shape 4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9189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7" name="Shape 7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3980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7" name="Shape 7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39804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7" name="Shape 7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3980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5C2CDB9-5CD2-41B3-9675-376E7A16743D}"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560119-3016-445C-82DD-535E00E8205D}" type="slidenum">
              <a:rPr lang="vi-VN" smtClean="0"/>
              <a:t>‹#›</a:t>
            </a:fld>
            <a:endParaRPr lang="vi-VN"/>
          </a:p>
        </p:txBody>
      </p:sp>
    </p:spTree>
    <p:extLst>
      <p:ext uri="{BB962C8B-B14F-4D97-AF65-F5344CB8AC3E}">
        <p14:creationId xmlns:p14="http://schemas.microsoft.com/office/powerpoint/2010/main" val="331240667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5C2CDB9-5CD2-41B3-9675-376E7A16743D}"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560119-3016-445C-82DD-535E00E8205D}" type="slidenum">
              <a:rPr lang="vi-VN" smtClean="0"/>
              <a:t>‹#›</a:t>
            </a:fld>
            <a:endParaRPr lang="vi-VN"/>
          </a:p>
        </p:txBody>
      </p:sp>
    </p:spTree>
    <p:extLst>
      <p:ext uri="{BB962C8B-B14F-4D97-AF65-F5344CB8AC3E}">
        <p14:creationId xmlns:p14="http://schemas.microsoft.com/office/powerpoint/2010/main" val="11340089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5C2CDB9-5CD2-41B3-9675-376E7A16743D}"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560119-3016-445C-82DD-535E00E8205D}" type="slidenum">
              <a:rPr lang="vi-VN" smtClean="0"/>
              <a:t>‹#›</a:t>
            </a:fld>
            <a:endParaRPr lang="vi-VN"/>
          </a:p>
        </p:txBody>
      </p:sp>
    </p:spTree>
    <p:extLst>
      <p:ext uri="{BB962C8B-B14F-4D97-AF65-F5344CB8AC3E}">
        <p14:creationId xmlns:p14="http://schemas.microsoft.com/office/powerpoint/2010/main" val="4601734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32"/>
        <p:cNvGrpSpPr/>
        <p:nvPr/>
      </p:nvGrpSpPr>
      <p:grpSpPr>
        <a:xfrm>
          <a:off x="0" y="0"/>
          <a:ext cx="0" cy="0"/>
          <a:chOff x="0" y="0"/>
          <a:chExt cx="0" cy="0"/>
        </a:xfrm>
      </p:grpSpPr>
      <p:sp>
        <p:nvSpPr>
          <p:cNvPr id="72" name="Shape 72"/>
          <p:cNvSpPr txBox="1">
            <a:spLocks noGrp="1"/>
          </p:cNvSpPr>
          <p:nvPr>
            <p:ph type="ctrTitle"/>
          </p:nvPr>
        </p:nvSpPr>
        <p:spPr>
          <a:xfrm>
            <a:off x="2847975" y="3363425"/>
            <a:ext cx="5610300" cy="1159799"/>
          </a:xfrm>
          <a:prstGeom prst="rect">
            <a:avLst/>
          </a:prstGeom>
        </p:spPr>
        <p:txBody>
          <a:bodyPr lIns="91425" tIns="91425" rIns="91425" bIns="91425" anchor="ctr" anchorCtr="0"/>
          <a:lstStyle>
            <a:lvl1pPr lvl="0" algn="r">
              <a:spcBef>
                <a:spcPts val="0"/>
              </a:spcBef>
              <a:buClr>
                <a:srgbClr val="FFFFFF"/>
              </a:buClr>
              <a:buSzPct val="100000"/>
              <a:defRPr sz="4800">
                <a:solidFill>
                  <a:srgbClr val="FFFFFF"/>
                </a:solidFill>
              </a:defRPr>
            </a:lvl1pPr>
            <a:lvl2pPr lvl="1" algn="r">
              <a:spcBef>
                <a:spcPts val="0"/>
              </a:spcBef>
              <a:buClr>
                <a:srgbClr val="FFFFFF"/>
              </a:buClr>
              <a:buSzPct val="100000"/>
              <a:defRPr sz="4800">
                <a:solidFill>
                  <a:srgbClr val="FFFFFF"/>
                </a:solidFill>
              </a:defRPr>
            </a:lvl2pPr>
            <a:lvl3pPr lvl="2" algn="r">
              <a:spcBef>
                <a:spcPts val="0"/>
              </a:spcBef>
              <a:buClr>
                <a:srgbClr val="FFFFFF"/>
              </a:buClr>
              <a:buSzPct val="100000"/>
              <a:defRPr sz="4800">
                <a:solidFill>
                  <a:srgbClr val="FFFFFF"/>
                </a:solidFill>
              </a:defRPr>
            </a:lvl3pPr>
            <a:lvl4pPr lvl="3" algn="r">
              <a:spcBef>
                <a:spcPts val="0"/>
              </a:spcBef>
              <a:buClr>
                <a:srgbClr val="FFFFFF"/>
              </a:buClr>
              <a:buSzPct val="100000"/>
              <a:defRPr sz="4800">
                <a:solidFill>
                  <a:srgbClr val="FFFFFF"/>
                </a:solidFill>
              </a:defRPr>
            </a:lvl4pPr>
            <a:lvl5pPr lvl="4" algn="r">
              <a:spcBef>
                <a:spcPts val="0"/>
              </a:spcBef>
              <a:buClr>
                <a:srgbClr val="FFFFFF"/>
              </a:buClr>
              <a:buSzPct val="100000"/>
              <a:defRPr sz="4800">
                <a:solidFill>
                  <a:srgbClr val="FFFFFF"/>
                </a:solidFill>
              </a:defRPr>
            </a:lvl5pPr>
            <a:lvl6pPr lvl="5" algn="r">
              <a:spcBef>
                <a:spcPts val="0"/>
              </a:spcBef>
              <a:buClr>
                <a:srgbClr val="FFFFFF"/>
              </a:buClr>
              <a:buSzPct val="100000"/>
              <a:defRPr sz="4800">
                <a:solidFill>
                  <a:srgbClr val="FFFFFF"/>
                </a:solidFill>
              </a:defRPr>
            </a:lvl6pPr>
            <a:lvl7pPr lvl="6" algn="r">
              <a:spcBef>
                <a:spcPts val="0"/>
              </a:spcBef>
              <a:buClr>
                <a:srgbClr val="FFFFFF"/>
              </a:buClr>
              <a:buSzPct val="100000"/>
              <a:defRPr sz="4800">
                <a:solidFill>
                  <a:srgbClr val="FFFFFF"/>
                </a:solidFill>
              </a:defRPr>
            </a:lvl7pPr>
            <a:lvl8pPr lvl="7" algn="r">
              <a:spcBef>
                <a:spcPts val="0"/>
              </a:spcBef>
              <a:buClr>
                <a:srgbClr val="FFFFFF"/>
              </a:buClr>
              <a:buSzPct val="100000"/>
              <a:defRPr sz="4800">
                <a:solidFill>
                  <a:srgbClr val="FFFFFF"/>
                </a:solidFill>
              </a:defRPr>
            </a:lvl8pPr>
            <a:lvl9pPr lvl="8" algn="r">
              <a:spcBef>
                <a:spcPts val="0"/>
              </a:spcBef>
              <a:buClr>
                <a:srgbClr val="FFFFFF"/>
              </a:buClr>
              <a:buSzPct val="100000"/>
              <a:defRPr sz="4800">
                <a:solidFill>
                  <a:srgbClr val="FFFFFF"/>
                </a:solidFill>
              </a:defRPr>
            </a:lvl9pPr>
          </a:lstStyle>
          <a:p>
            <a:endParaRPr/>
          </a:p>
        </p:txBody>
      </p:sp>
    </p:spTree>
    <p:extLst>
      <p:ext uri="{BB962C8B-B14F-4D97-AF65-F5344CB8AC3E}">
        <p14:creationId xmlns:p14="http://schemas.microsoft.com/office/powerpoint/2010/main" val="1785757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047750" y="634125"/>
            <a:ext cx="6996600" cy="7158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9" name="Shape 159"/>
          <p:cNvSpPr txBox="1">
            <a:spLocks noGrp="1"/>
          </p:cNvSpPr>
          <p:nvPr>
            <p:ph type="body" idx="1"/>
          </p:nvPr>
        </p:nvSpPr>
        <p:spPr>
          <a:xfrm>
            <a:off x="1075850" y="1540175"/>
            <a:ext cx="6996600" cy="19220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306910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5C2CDB9-5CD2-41B3-9675-376E7A16743D}"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560119-3016-445C-82DD-535E00E8205D}" type="slidenum">
              <a:rPr lang="vi-VN" smtClean="0"/>
              <a:t>‹#›</a:t>
            </a:fld>
            <a:endParaRPr lang="vi-VN"/>
          </a:p>
        </p:txBody>
      </p:sp>
    </p:spTree>
    <p:extLst>
      <p:ext uri="{BB962C8B-B14F-4D97-AF65-F5344CB8AC3E}">
        <p14:creationId xmlns:p14="http://schemas.microsoft.com/office/powerpoint/2010/main" val="21370914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vi-VN"/>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C2CDB9-5CD2-41B3-9675-376E7A16743D}"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560119-3016-445C-82DD-535E00E8205D}" type="slidenum">
              <a:rPr lang="vi-VN" smtClean="0"/>
              <a:t>‹#›</a:t>
            </a:fld>
            <a:endParaRPr lang="vi-VN"/>
          </a:p>
        </p:txBody>
      </p:sp>
    </p:spTree>
    <p:extLst>
      <p:ext uri="{BB962C8B-B14F-4D97-AF65-F5344CB8AC3E}">
        <p14:creationId xmlns:p14="http://schemas.microsoft.com/office/powerpoint/2010/main" val="85648954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5C2CDB9-5CD2-41B3-9675-376E7A16743D}" type="datetimeFigureOut">
              <a:rPr lang="vi-VN" smtClean="0"/>
              <a:t>24/11/2022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560119-3016-445C-82DD-535E00E8205D}" type="slidenum">
              <a:rPr lang="vi-VN" smtClean="0"/>
              <a:t>‹#›</a:t>
            </a:fld>
            <a:endParaRPr lang="vi-VN"/>
          </a:p>
        </p:txBody>
      </p:sp>
    </p:spTree>
    <p:extLst>
      <p:ext uri="{BB962C8B-B14F-4D97-AF65-F5344CB8AC3E}">
        <p14:creationId xmlns:p14="http://schemas.microsoft.com/office/powerpoint/2010/main" val="19943229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5C2CDB9-5CD2-41B3-9675-376E7A16743D}" type="datetimeFigureOut">
              <a:rPr lang="vi-VN" smtClean="0"/>
              <a:t>24/11/2022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560119-3016-445C-82DD-535E00E8205D}" type="slidenum">
              <a:rPr lang="vi-VN" smtClean="0"/>
              <a:t>‹#›</a:t>
            </a:fld>
            <a:endParaRPr lang="vi-VN"/>
          </a:p>
        </p:txBody>
      </p:sp>
    </p:spTree>
    <p:extLst>
      <p:ext uri="{BB962C8B-B14F-4D97-AF65-F5344CB8AC3E}">
        <p14:creationId xmlns:p14="http://schemas.microsoft.com/office/powerpoint/2010/main" val="941445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5C2CDB9-5CD2-41B3-9675-376E7A16743D}" type="datetimeFigureOut">
              <a:rPr lang="vi-VN" smtClean="0"/>
              <a:t>24/11/2022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560119-3016-445C-82DD-535E00E8205D}" type="slidenum">
              <a:rPr lang="vi-VN" smtClean="0"/>
              <a:t>‹#›</a:t>
            </a:fld>
            <a:endParaRPr lang="vi-VN"/>
          </a:p>
        </p:txBody>
      </p:sp>
    </p:spTree>
    <p:extLst>
      <p:ext uri="{BB962C8B-B14F-4D97-AF65-F5344CB8AC3E}">
        <p14:creationId xmlns:p14="http://schemas.microsoft.com/office/powerpoint/2010/main" val="132830435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2CDB9-5CD2-41B3-9675-376E7A16743D}" type="datetimeFigureOut">
              <a:rPr lang="vi-VN" smtClean="0"/>
              <a:t>24/11/2022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560119-3016-445C-82DD-535E00E8205D}" type="slidenum">
              <a:rPr lang="vi-VN" smtClean="0"/>
              <a:t>‹#›</a:t>
            </a:fld>
            <a:endParaRPr lang="vi-VN"/>
          </a:p>
        </p:txBody>
      </p:sp>
    </p:spTree>
    <p:extLst>
      <p:ext uri="{BB962C8B-B14F-4D97-AF65-F5344CB8AC3E}">
        <p14:creationId xmlns:p14="http://schemas.microsoft.com/office/powerpoint/2010/main" val="4543663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vi-VN"/>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2CDB9-5CD2-41B3-9675-376E7A16743D}" type="datetimeFigureOut">
              <a:rPr lang="vi-VN" smtClean="0"/>
              <a:t>24/11/2022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560119-3016-445C-82DD-535E00E8205D}" type="slidenum">
              <a:rPr lang="vi-VN" smtClean="0"/>
              <a:t>‹#›</a:t>
            </a:fld>
            <a:endParaRPr lang="vi-VN"/>
          </a:p>
        </p:txBody>
      </p:sp>
    </p:spTree>
    <p:extLst>
      <p:ext uri="{BB962C8B-B14F-4D97-AF65-F5344CB8AC3E}">
        <p14:creationId xmlns:p14="http://schemas.microsoft.com/office/powerpoint/2010/main" val="10679975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vi-VN"/>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2CDB9-5CD2-41B3-9675-376E7A16743D}" type="datetimeFigureOut">
              <a:rPr lang="vi-VN" smtClean="0"/>
              <a:t>24/11/2022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560119-3016-445C-82DD-535E00E8205D}" type="slidenum">
              <a:rPr lang="vi-VN" smtClean="0"/>
              <a:t>‹#›</a:t>
            </a:fld>
            <a:endParaRPr lang="vi-VN"/>
          </a:p>
        </p:txBody>
      </p:sp>
    </p:spTree>
    <p:extLst>
      <p:ext uri="{BB962C8B-B14F-4D97-AF65-F5344CB8AC3E}">
        <p14:creationId xmlns:p14="http://schemas.microsoft.com/office/powerpoint/2010/main" val="184403221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5C2CDB9-5CD2-41B3-9675-376E7A16743D}" type="datetimeFigureOut">
              <a:rPr lang="vi-VN" smtClean="0"/>
              <a:t>24/11/2022</a:t>
            </a:fld>
            <a:endParaRPr lang="vi-VN"/>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F560119-3016-445C-82DD-535E00E8205D}" type="slidenum">
              <a:rPr lang="vi-VN" smtClean="0"/>
              <a:t>‹#›</a:t>
            </a:fld>
            <a:endParaRPr lang="vi-VN"/>
          </a:p>
        </p:txBody>
      </p:sp>
    </p:spTree>
    <p:extLst>
      <p:ext uri="{BB962C8B-B14F-4D97-AF65-F5344CB8AC3E}">
        <p14:creationId xmlns:p14="http://schemas.microsoft.com/office/powerpoint/2010/main" val="9812581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2"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52"/>
        <p:cNvGrpSpPr/>
        <p:nvPr/>
      </p:nvGrpSpPr>
      <p:grpSpPr>
        <a:xfrm>
          <a:off x="0" y="0"/>
          <a:ext cx="0" cy="0"/>
          <a:chOff x="0" y="0"/>
          <a:chExt cx="0" cy="0"/>
        </a:xfrm>
      </p:grpSpPr>
      <p:sp>
        <p:nvSpPr>
          <p:cNvPr id="453" name="Shape 453"/>
          <p:cNvSpPr txBox="1">
            <a:spLocks noGrp="1"/>
          </p:cNvSpPr>
          <p:nvPr>
            <p:ph type="ctrTitle"/>
          </p:nvPr>
        </p:nvSpPr>
        <p:spPr>
          <a:xfrm>
            <a:off x="1698796" y="1174929"/>
            <a:ext cx="5610300" cy="1159799"/>
          </a:xfrm>
          <a:prstGeom prst="rect">
            <a:avLst/>
          </a:prstGeom>
        </p:spPr>
        <p:txBody>
          <a:bodyPr lIns="91425" tIns="91425" rIns="91425" bIns="91425" anchor="ctr" anchorCtr="0">
            <a:noAutofit/>
          </a:bodyPr>
          <a:lstStyle/>
          <a:p>
            <a:pPr lvl="0" algn="ctr">
              <a:lnSpc>
                <a:spcPct val="150000"/>
              </a:lnSpc>
              <a:spcBef>
                <a:spcPts val="0"/>
              </a:spcBef>
              <a:buNone/>
            </a:pPr>
            <a:r>
              <a:rPr lang="vi-VN" sz="4000" b="0" dirty="0" smtClean="0">
                <a:solidFill>
                  <a:schemeClr val="tx1"/>
                </a:solidFill>
                <a:latin typeface="UTM Impact" panose="02040603050506020204" pitchFamily="18" charset="0"/>
              </a:rPr>
              <a:t>Tiết 6 - </a:t>
            </a:r>
            <a:r>
              <a:rPr lang="en" sz="4000" b="0" dirty="0" smtClean="0">
                <a:solidFill>
                  <a:schemeClr val="tx1"/>
                </a:solidFill>
                <a:latin typeface="UTM Impact" panose="02040603050506020204" pitchFamily="18" charset="0"/>
              </a:rPr>
              <a:t>CHỦ ĐỀ </a:t>
            </a:r>
            <a:r>
              <a:rPr lang="vi-VN" sz="4000" b="0" dirty="0" smtClean="0">
                <a:solidFill>
                  <a:schemeClr val="tx1"/>
                </a:solidFill>
                <a:latin typeface="UTM Impact" panose="02040603050506020204" pitchFamily="18" charset="0"/>
              </a:rPr>
              <a:t>6</a:t>
            </a:r>
            <a:r>
              <a:rPr lang="en" sz="4000" b="0" dirty="0" smtClean="0">
                <a:solidFill>
                  <a:schemeClr val="tx1"/>
                </a:solidFill>
                <a:latin typeface="UTM Impact" panose="02040603050506020204" pitchFamily="18" charset="0"/>
              </a:rPr>
              <a:t>: </a:t>
            </a:r>
            <a:r>
              <a:rPr lang="en" b="0" dirty="0" smtClean="0">
                <a:solidFill>
                  <a:schemeClr val="tx1"/>
                </a:solidFill>
                <a:latin typeface="UTM Impact" panose="02040603050506020204" pitchFamily="18" charset="0"/>
              </a:rPr>
              <a:t/>
            </a:r>
            <a:br>
              <a:rPr lang="en" b="0" dirty="0" smtClean="0">
                <a:solidFill>
                  <a:schemeClr val="tx1"/>
                </a:solidFill>
                <a:latin typeface="UTM Impact" panose="02040603050506020204" pitchFamily="18" charset="0"/>
              </a:rPr>
            </a:br>
            <a:r>
              <a:rPr lang="en" sz="5400" b="0" dirty="0" smtClean="0">
                <a:solidFill>
                  <a:schemeClr val="tx1"/>
                </a:solidFill>
                <a:latin typeface="UTM Impact" panose="02040603050506020204" pitchFamily="18" charset="0"/>
              </a:rPr>
              <a:t>LỰC</a:t>
            </a:r>
            <a:r>
              <a:rPr lang="vi-VN" sz="5400" b="0" dirty="0" smtClean="0">
                <a:solidFill>
                  <a:schemeClr val="tx1"/>
                </a:solidFill>
                <a:latin typeface="UTM Impact" panose="02040603050506020204" pitchFamily="18" charset="0"/>
              </a:rPr>
              <a:t> MA SÁT</a:t>
            </a:r>
            <a:endParaRPr lang="en" sz="5400" b="0" dirty="0">
              <a:solidFill>
                <a:schemeClr val="tx1"/>
              </a:solidFill>
              <a:latin typeface="UTM Impact" panose="02040603050506020204" pitchFamily="18" charset="0"/>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385" y="362277"/>
            <a:ext cx="6996600" cy="715800"/>
          </a:xfrm>
        </p:spPr>
        <p:txBody>
          <a:bodyPr/>
          <a:lstStyle/>
          <a:p>
            <a:r>
              <a:rPr lang="vi-VN" sz="2800" b="1" dirty="0" smtClean="0">
                <a:solidFill>
                  <a:srgbClr val="FF0000"/>
                </a:solidFill>
                <a:latin typeface="+mj-lt"/>
              </a:rPr>
              <a:t>KIẾN THỨC CẦN NHỚ</a:t>
            </a:r>
            <a:endParaRPr lang="vi-VN" sz="2800" b="1" dirty="0">
              <a:solidFill>
                <a:srgbClr val="FF0000"/>
              </a:solidFill>
              <a:latin typeface="+mj-lt"/>
            </a:endParaRPr>
          </a:p>
        </p:txBody>
      </p:sp>
      <p:sp>
        <p:nvSpPr>
          <p:cNvPr id="3" name="Text Placeholder 2"/>
          <p:cNvSpPr>
            <a:spLocks noGrp="1"/>
          </p:cNvSpPr>
          <p:nvPr>
            <p:ph type="body" idx="1"/>
          </p:nvPr>
        </p:nvSpPr>
        <p:spPr>
          <a:xfrm>
            <a:off x="840260" y="1552532"/>
            <a:ext cx="7895967" cy="1922099"/>
          </a:xfrm>
        </p:spPr>
        <p:txBody>
          <a:bodyPr>
            <a:normAutofit fontScale="92500" lnSpcReduction="10000"/>
          </a:bodyPr>
          <a:lstStyle/>
          <a:p>
            <a:pPr marL="342900" indent="-342900">
              <a:lnSpc>
                <a:spcPct val="150000"/>
              </a:lnSpc>
              <a:buFontTx/>
              <a:buChar char="-"/>
            </a:pPr>
            <a:r>
              <a:rPr lang="vi-VN" sz="2800" dirty="0" smtClean="0">
                <a:latin typeface="+mj-lt"/>
              </a:rPr>
              <a:t>Định nghĩa lực ma sát.</a:t>
            </a:r>
          </a:p>
          <a:p>
            <a:pPr marL="342900" indent="-342900">
              <a:lnSpc>
                <a:spcPct val="150000"/>
              </a:lnSpc>
              <a:buFontTx/>
              <a:buChar char="-"/>
            </a:pPr>
            <a:r>
              <a:rPr lang="vi-VN" sz="2800" dirty="0" smtClean="0">
                <a:latin typeface="+mj-lt"/>
              </a:rPr>
              <a:t>Kể tên các loại lực ma sát, nêu điều kiện xuất hiện.</a:t>
            </a:r>
          </a:p>
          <a:p>
            <a:pPr marL="342900" indent="-342900">
              <a:lnSpc>
                <a:spcPct val="150000"/>
              </a:lnSpc>
              <a:buFontTx/>
              <a:buChar char="-"/>
            </a:pPr>
            <a:r>
              <a:rPr lang="vi-VN" sz="2800" dirty="0" smtClean="0">
                <a:latin typeface="+mj-lt"/>
              </a:rPr>
              <a:t>Nêu tác dụng của lực ma sát, cho ví dụ.</a:t>
            </a:r>
          </a:p>
        </p:txBody>
      </p:sp>
    </p:spTree>
    <p:extLst>
      <p:ext uri="{BB962C8B-B14F-4D97-AF65-F5344CB8AC3E}">
        <p14:creationId xmlns:p14="http://schemas.microsoft.com/office/powerpoint/2010/main" val="171713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342900" indent="-342900">
              <a:lnSpc>
                <a:spcPct val="150000"/>
              </a:lnSpc>
              <a:buFontTx/>
              <a:buChar char="-"/>
            </a:pPr>
            <a:r>
              <a:rPr lang="vi-VN" sz="2800" smtClean="0">
                <a:latin typeface="+mj-lt"/>
              </a:rPr>
              <a:t>Học thuộc chủ đề 6;</a:t>
            </a:r>
            <a:endParaRPr lang="vi-VN" sz="2800" dirty="0" smtClean="0">
              <a:latin typeface="+mj-lt"/>
            </a:endParaRPr>
          </a:p>
          <a:p>
            <a:pPr marL="342900" indent="-342900">
              <a:lnSpc>
                <a:spcPct val="150000"/>
              </a:lnSpc>
              <a:buFontTx/>
              <a:buChar char="-"/>
            </a:pPr>
            <a:r>
              <a:rPr lang="vi-VN" sz="2800" dirty="0" smtClean="0">
                <a:latin typeface="+mj-lt"/>
              </a:rPr>
              <a:t>Làm BT 2-5 SGK trang 46, 47.</a:t>
            </a:r>
          </a:p>
        </p:txBody>
      </p:sp>
      <p:sp>
        <p:nvSpPr>
          <p:cNvPr id="4" name="Title 1"/>
          <p:cNvSpPr txBox="1">
            <a:spLocks/>
          </p:cNvSpPr>
          <p:nvPr/>
        </p:nvSpPr>
        <p:spPr>
          <a:xfrm>
            <a:off x="1075850" y="572342"/>
            <a:ext cx="6996600" cy="715800"/>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EF6"/>
              </a:buClr>
              <a:buSzPct val="100000"/>
              <a:buFont typeface="Oswald"/>
              <a:buNone/>
              <a:defRPr sz="2000" b="1" i="0" u="none" strike="noStrike" cap="none">
                <a:solidFill>
                  <a:srgbClr val="00CEF6"/>
                </a:solidFill>
                <a:latin typeface="Oswald"/>
                <a:ea typeface="Oswald"/>
                <a:cs typeface="Oswald"/>
                <a:sym typeface="Oswald"/>
                <a:rtl val="0"/>
              </a:defRPr>
            </a:lvl1pPr>
            <a:lvl2pPr lvl="1" algn="ctr">
              <a:spcBef>
                <a:spcPts val="0"/>
              </a:spcBef>
              <a:buClr>
                <a:srgbClr val="00CEF6"/>
              </a:buClr>
              <a:buSzPct val="100000"/>
              <a:buFont typeface="Oswald"/>
              <a:buNone/>
              <a:defRPr sz="2000" b="1">
                <a:solidFill>
                  <a:srgbClr val="00CEF6"/>
                </a:solidFill>
                <a:latin typeface="Oswald"/>
                <a:ea typeface="Oswald"/>
                <a:cs typeface="Oswald"/>
                <a:sym typeface="Oswald"/>
              </a:defRPr>
            </a:lvl2pPr>
            <a:lvl3pPr lvl="2" algn="ctr">
              <a:spcBef>
                <a:spcPts val="0"/>
              </a:spcBef>
              <a:buClr>
                <a:srgbClr val="00CEF6"/>
              </a:buClr>
              <a:buSzPct val="100000"/>
              <a:buFont typeface="Oswald"/>
              <a:buNone/>
              <a:defRPr sz="2000" b="1">
                <a:solidFill>
                  <a:srgbClr val="00CEF6"/>
                </a:solidFill>
                <a:latin typeface="Oswald"/>
                <a:ea typeface="Oswald"/>
                <a:cs typeface="Oswald"/>
                <a:sym typeface="Oswald"/>
              </a:defRPr>
            </a:lvl3pPr>
            <a:lvl4pPr lvl="3" algn="ctr">
              <a:spcBef>
                <a:spcPts val="0"/>
              </a:spcBef>
              <a:buClr>
                <a:srgbClr val="00CEF6"/>
              </a:buClr>
              <a:buSzPct val="100000"/>
              <a:buFont typeface="Oswald"/>
              <a:buNone/>
              <a:defRPr sz="2000" b="1">
                <a:solidFill>
                  <a:srgbClr val="00CEF6"/>
                </a:solidFill>
                <a:latin typeface="Oswald"/>
                <a:ea typeface="Oswald"/>
                <a:cs typeface="Oswald"/>
                <a:sym typeface="Oswald"/>
              </a:defRPr>
            </a:lvl4pPr>
            <a:lvl5pPr lvl="4" algn="ctr">
              <a:spcBef>
                <a:spcPts val="0"/>
              </a:spcBef>
              <a:buClr>
                <a:srgbClr val="00CEF6"/>
              </a:buClr>
              <a:buSzPct val="100000"/>
              <a:buFont typeface="Oswald"/>
              <a:buNone/>
              <a:defRPr sz="2000" b="1">
                <a:solidFill>
                  <a:srgbClr val="00CEF6"/>
                </a:solidFill>
                <a:latin typeface="Oswald"/>
                <a:ea typeface="Oswald"/>
                <a:cs typeface="Oswald"/>
                <a:sym typeface="Oswald"/>
              </a:defRPr>
            </a:lvl5pPr>
            <a:lvl6pPr lvl="5" algn="ctr">
              <a:spcBef>
                <a:spcPts val="0"/>
              </a:spcBef>
              <a:buClr>
                <a:srgbClr val="00CEF6"/>
              </a:buClr>
              <a:buSzPct val="100000"/>
              <a:buFont typeface="Oswald"/>
              <a:buNone/>
              <a:defRPr sz="2000" b="1">
                <a:solidFill>
                  <a:srgbClr val="00CEF6"/>
                </a:solidFill>
                <a:latin typeface="Oswald"/>
                <a:ea typeface="Oswald"/>
                <a:cs typeface="Oswald"/>
                <a:sym typeface="Oswald"/>
              </a:defRPr>
            </a:lvl6pPr>
            <a:lvl7pPr lvl="6" algn="ctr">
              <a:spcBef>
                <a:spcPts val="0"/>
              </a:spcBef>
              <a:buClr>
                <a:srgbClr val="00CEF6"/>
              </a:buClr>
              <a:buSzPct val="100000"/>
              <a:buFont typeface="Oswald"/>
              <a:buNone/>
              <a:defRPr sz="2000" b="1">
                <a:solidFill>
                  <a:srgbClr val="00CEF6"/>
                </a:solidFill>
                <a:latin typeface="Oswald"/>
                <a:ea typeface="Oswald"/>
                <a:cs typeface="Oswald"/>
                <a:sym typeface="Oswald"/>
              </a:defRPr>
            </a:lvl7pPr>
            <a:lvl8pPr lvl="7" algn="ctr">
              <a:spcBef>
                <a:spcPts val="0"/>
              </a:spcBef>
              <a:buClr>
                <a:srgbClr val="00CEF6"/>
              </a:buClr>
              <a:buSzPct val="100000"/>
              <a:buFont typeface="Oswald"/>
              <a:buNone/>
              <a:defRPr sz="2000" b="1">
                <a:solidFill>
                  <a:srgbClr val="00CEF6"/>
                </a:solidFill>
                <a:latin typeface="Oswald"/>
                <a:ea typeface="Oswald"/>
                <a:cs typeface="Oswald"/>
                <a:sym typeface="Oswald"/>
              </a:defRPr>
            </a:lvl8pPr>
            <a:lvl9pPr lvl="8" algn="ctr">
              <a:spcBef>
                <a:spcPts val="0"/>
              </a:spcBef>
              <a:buClr>
                <a:srgbClr val="00CEF6"/>
              </a:buClr>
              <a:buSzPct val="100000"/>
              <a:buFont typeface="Oswald"/>
              <a:buNone/>
              <a:defRPr sz="2000" b="1">
                <a:solidFill>
                  <a:srgbClr val="00CEF6"/>
                </a:solidFill>
                <a:latin typeface="Oswald"/>
                <a:ea typeface="Oswald"/>
                <a:cs typeface="Oswald"/>
                <a:sym typeface="Oswald"/>
              </a:defRPr>
            </a:lvl9pPr>
          </a:lstStyle>
          <a:p>
            <a:r>
              <a:rPr lang="vi-VN" sz="3600" dirty="0" smtClean="0">
                <a:solidFill>
                  <a:srgbClr val="FF0000"/>
                </a:solidFill>
                <a:latin typeface="+mj-lt"/>
              </a:rPr>
              <a:t>DẶN DÒ</a:t>
            </a:r>
            <a:endParaRPr lang="vi-VN" sz="3600" dirty="0">
              <a:solidFill>
                <a:srgbClr val="FF0000"/>
              </a:solidFill>
              <a:latin typeface="+mj-lt"/>
            </a:endParaRPr>
          </a:p>
        </p:txBody>
      </p:sp>
    </p:spTree>
    <p:extLst>
      <p:ext uri="{BB962C8B-B14F-4D97-AF65-F5344CB8AC3E}">
        <p14:creationId xmlns:p14="http://schemas.microsoft.com/office/powerpoint/2010/main" val="2092301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3954" y="719080"/>
            <a:ext cx="7025074" cy="3346293"/>
          </a:xfrm>
        </p:spPr>
        <p:txBody>
          <a:bodyPr>
            <a:normAutofit/>
          </a:bodyPr>
          <a:lstStyle/>
          <a:p>
            <a:pPr algn="just"/>
            <a:r>
              <a:rPr lang="vi-VN" dirty="0" smtClean="0">
                <a:solidFill>
                  <a:schemeClr val="tx1"/>
                </a:solidFill>
              </a:rPr>
              <a:t>Sau khi học bài Lực ma sát, em hãy chỉ ra lực ma sát có lợi hay có hại trong các trường hợp sau.</a:t>
            </a:r>
            <a:endParaRPr lang="vi-VN" dirty="0">
              <a:solidFill>
                <a:schemeClr val="tx1"/>
              </a:solidFill>
            </a:endParaRPr>
          </a:p>
        </p:txBody>
      </p:sp>
    </p:spTree>
    <p:extLst>
      <p:ext uri="{BB962C8B-B14F-4D97-AF65-F5344CB8AC3E}">
        <p14:creationId xmlns:p14="http://schemas.microsoft.com/office/powerpoint/2010/main" val="1599569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ướng dẫn điều chỉnh phanh V xe đạp chi tiết nhất -Xe Đạp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202" y="2263012"/>
            <a:ext cx="4554638" cy="23779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889686"/>
            <a:ext cx="6623222" cy="1077218"/>
          </a:xfrm>
          <a:prstGeom prst="rect">
            <a:avLst/>
          </a:prstGeom>
          <a:noFill/>
        </p:spPr>
        <p:txBody>
          <a:bodyPr wrap="square" rtlCol="0">
            <a:spAutoFit/>
          </a:bodyPr>
          <a:lstStyle/>
          <a:p>
            <a:r>
              <a:rPr lang="vi-VN" sz="3200" dirty="0" smtClean="0">
                <a:latin typeface="+mj-lt"/>
              </a:rPr>
              <a:t>1. Ma sát giữa má phanh và vành bánh xe khi bóp phanh.</a:t>
            </a:r>
            <a:endParaRPr lang="vi-VN" sz="3200" dirty="0">
              <a:latin typeface="+mj-lt"/>
            </a:endParaRPr>
          </a:p>
        </p:txBody>
      </p:sp>
    </p:spTree>
    <p:extLst>
      <p:ext uri="{BB962C8B-B14F-4D97-AF65-F5344CB8AC3E}">
        <p14:creationId xmlns:p14="http://schemas.microsoft.com/office/powerpoint/2010/main" val="172273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ưỡi Cưa Gấp Thông Dụng, Cưa Tay Cắt Chế Biến Gỗ, Tay Cầm Bằng Thép SK5, Cưa  Tay Sắc Gấp Gọn - Dụng cụ sửa chữa khác | BachHoaZ.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947" y="942931"/>
            <a:ext cx="3678754" cy="36787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00897" y="1569308"/>
            <a:ext cx="3929449" cy="1754326"/>
          </a:xfrm>
          <a:prstGeom prst="rect">
            <a:avLst/>
          </a:prstGeom>
          <a:noFill/>
        </p:spPr>
        <p:txBody>
          <a:bodyPr wrap="square" rtlCol="0">
            <a:spAutoFit/>
          </a:bodyPr>
          <a:lstStyle/>
          <a:p>
            <a:pPr>
              <a:lnSpc>
                <a:spcPct val="150000"/>
              </a:lnSpc>
            </a:pPr>
            <a:r>
              <a:rPr lang="vi-VN" sz="3600" dirty="0">
                <a:latin typeface="+mj-lt"/>
              </a:rPr>
              <a:t>2</a:t>
            </a:r>
            <a:r>
              <a:rPr lang="vi-VN" sz="3600" dirty="0" smtClean="0">
                <a:latin typeface="+mj-lt"/>
              </a:rPr>
              <a:t>. Ma sát giữa lưỡi cưa và mặt gỗ.</a:t>
            </a:r>
            <a:endParaRPr lang="vi-VN" sz="3600" dirty="0">
              <a:latin typeface="+mj-lt"/>
            </a:endParaRPr>
          </a:p>
        </p:txBody>
      </p:sp>
    </p:spTree>
    <p:extLst>
      <p:ext uri="{BB962C8B-B14F-4D97-AF65-F5344CB8AC3E}">
        <p14:creationId xmlns:p14="http://schemas.microsoft.com/office/powerpoint/2010/main" val="417250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ỹ năng viết bảng phấn như thế nào - Bảng Đại Phát Phân Phối Sỉ Lẻ bảng Hàn  Quốc tại TPHCM Hà Nội"/>
          <p:cNvPicPr>
            <a:picLocks noChangeAspect="1" noChangeArrowheads="1"/>
          </p:cNvPicPr>
          <p:nvPr/>
        </p:nvPicPr>
        <p:blipFill rotWithShape="1">
          <a:blip r:embed="rId2">
            <a:extLst>
              <a:ext uri="{28A0092B-C50C-407E-A947-70E740481C1C}">
                <a14:useLocalDpi xmlns:a14="http://schemas.microsoft.com/office/drawing/2010/main" val="0"/>
              </a:ext>
            </a:extLst>
          </a:blip>
          <a:srcRect t="26414" r="23162"/>
          <a:stretch/>
        </p:blipFill>
        <p:spPr bwMode="auto">
          <a:xfrm>
            <a:off x="2427939" y="1804087"/>
            <a:ext cx="4510544" cy="28822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889686"/>
            <a:ext cx="6623222" cy="584775"/>
          </a:xfrm>
          <a:prstGeom prst="rect">
            <a:avLst/>
          </a:prstGeom>
          <a:noFill/>
        </p:spPr>
        <p:txBody>
          <a:bodyPr wrap="square" rtlCol="0">
            <a:spAutoFit/>
          </a:bodyPr>
          <a:lstStyle/>
          <a:p>
            <a:r>
              <a:rPr lang="vi-VN" sz="3200" dirty="0">
                <a:latin typeface="+mj-lt"/>
              </a:rPr>
              <a:t>3</a:t>
            </a:r>
            <a:r>
              <a:rPr lang="vi-VN" sz="3200" dirty="0" smtClean="0">
                <a:latin typeface="+mj-lt"/>
              </a:rPr>
              <a:t>. Ma sát giữa phấn và bảng khi viết.</a:t>
            </a:r>
            <a:endParaRPr lang="vi-VN" sz="3200" dirty="0">
              <a:latin typeface="+mj-lt"/>
            </a:endParaRPr>
          </a:p>
        </p:txBody>
      </p:sp>
    </p:spTree>
    <p:extLst>
      <p:ext uri="{BB962C8B-B14F-4D97-AF65-F5344CB8AC3E}">
        <p14:creationId xmlns:p14="http://schemas.microsoft.com/office/powerpoint/2010/main" val="1009821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1023" y="1299846"/>
            <a:ext cx="7062144" cy="2295970"/>
          </a:xfrm>
        </p:spPr>
        <p:txBody>
          <a:bodyPr>
            <a:normAutofit/>
          </a:bodyPr>
          <a:lstStyle/>
          <a:p>
            <a:pPr algn="ctr"/>
            <a:r>
              <a:rPr lang="vi-VN" dirty="0" smtClean="0">
                <a:solidFill>
                  <a:schemeClr val="tx1"/>
                </a:solidFill>
              </a:rPr>
              <a:t>Em hãy kiểm tra câu trả lời của mình so với đáp án phía dưới nhé! </a:t>
            </a:r>
            <a:endParaRPr lang="vi-VN" dirty="0">
              <a:solidFill>
                <a:schemeClr val="tx1"/>
              </a:solidFill>
            </a:endParaRPr>
          </a:p>
        </p:txBody>
      </p:sp>
    </p:spTree>
    <p:extLst>
      <p:ext uri="{BB962C8B-B14F-4D97-AF65-F5344CB8AC3E}">
        <p14:creationId xmlns:p14="http://schemas.microsoft.com/office/powerpoint/2010/main" val="1969966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40" name="Shape 740"/>
          <p:cNvSpPr txBox="1">
            <a:spLocks noGrp="1"/>
          </p:cNvSpPr>
          <p:nvPr>
            <p:ph type="body" idx="1"/>
          </p:nvPr>
        </p:nvSpPr>
        <p:spPr>
          <a:xfrm>
            <a:off x="395416" y="660553"/>
            <a:ext cx="8625016" cy="1707376"/>
          </a:xfrm>
          <a:prstGeom prst="rect">
            <a:avLst/>
          </a:prstGeom>
        </p:spPr>
        <p:txBody>
          <a:bodyPr lIns="91425" tIns="91425" rIns="91425" bIns="91425" anchor="t" anchorCtr="0">
            <a:noAutofit/>
          </a:bodyPr>
          <a:lstStyle/>
          <a:p>
            <a:pPr lvl="0" rtl="0">
              <a:spcBef>
                <a:spcPts val="0"/>
              </a:spcBef>
              <a:buNone/>
            </a:pPr>
            <a:r>
              <a:rPr lang="vi-VN" sz="2400" b="1" dirty="0" smtClean="0">
                <a:solidFill>
                  <a:srgbClr val="FF0000"/>
                </a:solidFill>
                <a:latin typeface="Times New Roman" pitchFamily="18" charset="0"/>
                <a:cs typeface="Times New Roman" pitchFamily="18" charset="0"/>
              </a:rPr>
              <a:t>1. Tác </a:t>
            </a:r>
            <a:r>
              <a:rPr lang="vi-VN" sz="2400" b="1" dirty="0" smtClean="0">
                <a:solidFill>
                  <a:srgbClr val="FF0000"/>
                </a:solidFill>
                <a:latin typeface="Times New Roman" pitchFamily="18" charset="0"/>
                <a:cs typeface="Times New Roman" pitchFamily="18" charset="0"/>
              </a:rPr>
              <a:t>dụng có lợi của lực ma sát:</a:t>
            </a:r>
          </a:p>
          <a:p>
            <a:pPr lvl="0" algn="just" rtl="0">
              <a:lnSpc>
                <a:spcPct val="150000"/>
              </a:lnSpc>
              <a:spcBef>
                <a:spcPts val="0"/>
              </a:spcBef>
              <a:buNone/>
            </a:pPr>
            <a:r>
              <a:rPr lang="vi-VN" sz="2400" dirty="0" smtClean="0">
                <a:latin typeface="Times New Roman" pitchFamily="18" charset="0"/>
                <a:cs typeface="Times New Roman" pitchFamily="18" charset="0"/>
              </a:rPr>
              <a:t>Lực </a:t>
            </a:r>
            <a:r>
              <a:rPr lang="vi-VN" sz="2400" dirty="0" smtClean="0">
                <a:latin typeface="Times New Roman" pitchFamily="18" charset="0"/>
                <a:cs typeface="Times New Roman" pitchFamily="18" charset="0"/>
              </a:rPr>
              <a:t>ma sát giữa trượt giữa má phanh và vành bánh xe (hoặc giữa bánh xe và mặt đường) giúp xe chuyển động chậm dần và dừng lại.</a:t>
            </a:r>
            <a:endParaRPr lang="vi-VN" sz="2400" b="1" dirty="0" smtClean="0">
              <a:solidFill>
                <a:srgbClr val="28324A"/>
              </a:solidFill>
              <a:latin typeface="Times New Roman" pitchFamily="18" charset="0"/>
              <a:cs typeface="Times New Roman" pitchFamily="18" charset="0"/>
            </a:endParaRPr>
          </a:p>
        </p:txBody>
      </p:sp>
      <p:pic>
        <p:nvPicPr>
          <p:cNvPr id="2050" name="Picture 2" descr="Hướng dẫn điều chỉnh phanh V xe đạp chi tiết nhất -Xe Đạp Thế Gi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391" y="2633715"/>
            <a:ext cx="4554638" cy="23779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p:cNvPicPr>
            <a:picLocks noChangeAspect="1"/>
          </p:cNvPicPr>
          <p:nvPr/>
        </p:nvPicPr>
        <p:blipFill>
          <a:blip r:embed="rId4" cstate="print">
            <a:extLst>
              <a:ext uri="{28A0092B-C50C-407E-A947-70E740481C1C}">
                <a14:useLocalDpi xmlns:a14="http://schemas.microsoft.com/office/drawing/2010/main" val="0"/>
              </a:ext>
            </a:extLst>
          </a:blip>
          <a:srcRect l="14737"/>
          <a:stretch>
            <a:fillRect/>
          </a:stretch>
        </p:blipFill>
        <p:spPr bwMode="auto">
          <a:xfrm>
            <a:off x="8081318" y="4413642"/>
            <a:ext cx="1062681" cy="73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72401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40" name="Shape 740"/>
          <p:cNvSpPr txBox="1">
            <a:spLocks noGrp="1"/>
          </p:cNvSpPr>
          <p:nvPr>
            <p:ph type="body" idx="1"/>
          </p:nvPr>
        </p:nvSpPr>
        <p:spPr>
          <a:xfrm>
            <a:off x="287079" y="815127"/>
            <a:ext cx="4976371" cy="717111"/>
          </a:xfrm>
          <a:prstGeom prst="rect">
            <a:avLst/>
          </a:prstGeom>
        </p:spPr>
        <p:txBody>
          <a:bodyPr lIns="91425" tIns="91425" rIns="91425" bIns="91425" anchor="t" anchorCtr="0">
            <a:noAutofit/>
          </a:bodyPr>
          <a:lstStyle/>
          <a:p>
            <a:pPr lvl="0" rtl="0">
              <a:lnSpc>
                <a:spcPct val="150000"/>
              </a:lnSpc>
              <a:spcBef>
                <a:spcPts val="0"/>
              </a:spcBef>
              <a:buNone/>
            </a:pPr>
            <a:r>
              <a:rPr lang="vi-VN" sz="2400" b="1" dirty="0" smtClean="0">
                <a:solidFill>
                  <a:srgbClr val="FF0000"/>
                </a:solidFill>
                <a:latin typeface="Times New Roman" pitchFamily="18" charset="0"/>
                <a:cs typeface="Times New Roman" pitchFamily="18" charset="0"/>
              </a:rPr>
              <a:t>2. Tác </a:t>
            </a:r>
            <a:r>
              <a:rPr lang="vi-VN" sz="2400" b="1" dirty="0" smtClean="0">
                <a:solidFill>
                  <a:srgbClr val="FF0000"/>
                </a:solidFill>
                <a:latin typeface="Times New Roman" pitchFamily="18" charset="0"/>
                <a:cs typeface="Times New Roman" pitchFamily="18" charset="0"/>
              </a:rPr>
              <a:t>dụng có hại của lực ma sát:</a:t>
            </a:r>
          </a:p>
        </p:txBody>
      </p:sp>
      <p:pic>
        <p:nvPicPr>
          <p:cNvPr id="9218" name="Picture 2" descr="Lưỡi Cưa Gấp Thông Dụng, Cưa Tay Cắt Chế Biến Gỗ, Tay Cầm Bằng Thép SK5, Cưa  Tay Sắc Gấp Gọn - Dụng cụ sửa chữa khác | BachHoaZ.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947" y="942931"/>
            <a:ext cx="3678754" cy="3678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7079" y="1532238"/>
            <a:ext cx="4658498" cy="2862322"/>
          </a:xfrm>
          <a:prstGeom prst="rect">
            <a:avLst/>
          </a:prstGeom>
          <a:noFill/>
        </p:spPr>
        <p:txBody>
          <a:bodyPr wrap="square" rtlCol="0">
            <a:spAutoFit/>
          </a:bodyPr>
          <a:lstStyle/>
          <a:p>
            <a:pPr algn="just">
              <a:lnSpc>
                <a:spcPct val="150000"/>
              </a:lnSpc>
            </a:pPr>
            <a:r>
              <a:rPr lang="vi-VN" sz="2400" dirty="0" smtClean="0">
                <a:latin typeface="Times New Roman" pitchFamily="18" charset="0"/>
                <a:cs typeface="Times New Roman" pitchFamily="18" charset="0"/>
              </a:rPr>
              <a:t>Khi </a:t>
            </a:r>
            <a:r>
              <a:rPr lang="vi-VN" sz="2400" dirty="0">
                <a:latin typeface="Times New Roman" pitchFamily="18" charset="0"/>
                <a:cs typeface="Times New Roman" pitchFamily="18" charset="0"/>
              </a:rPr>
              <a:t>cưa gỗ, lực ma sát trượt giữa mặt gỗ và mặt lưỡi cưa cản trở chuyển động của cưa.</a:t>
            </a:r>
            <a:endParaRPr lang="vi-VN" sz="2400" dirty="0" smtClean="0">
              <a:latin typeface="+mj-lt"/>
            </a:endParaRPr>
          </a:p>
          <a:p>
            <a:pPr>
              <a:lnSpc>
                <a:spcPct val="150000"/>
              </a:lnSpc>
            </a:pPr>
            <a:r>
              <a:rPr lang="vi-VN" sz="2400" dirty="0" smtClean="0">
                <a:latin typeface="+mj-lt"/>
              </a:rPr>
              <a:t>=&gt; Bôi mỡ vào lưỡi cưa để giảm lực ma sát.</a:t>
            </a:r>
            <a:endParaRPr lang="vi-VN" sz="2400" dirty="0">
              <a:latin typeface="+mj-lt"/>
            </a:endParaRPr>
          </a:p>
        </p:txBody>
      </p:sp>
      <p:pic>
        <p:nvPicPr>
          <p:cNvPr id="6" name="Picture 1"/>
          <p:cNvPicPr>
            <a:picLocks noChangeAspect="1"/>
          </p:cNvPicPr>
          <p:nvPr/>
        </p:nvPicPr>
        <p:blipFill>
          <a:blip r:embed="rId4" cstate="print">
            <a:extLst>
              <a:ext uri="{28A0092B-C50C-407E-A947-70E740481C1C}">
                <a14:useLocalDpi xmlns:a14="http://schemas.microsoft.com/office/drawing/2010/main" val="0"/>
              </a:ext>
            </a:extLst>
          </a:blip>
          <a:srcRect l="14737"/>
          <a:stretch>
            <a:fillRect/>
          </a:stretch>
        </p:blipFill>
        <p:spPr bwMode="auto">
          <a:xfrm>
            <a:off x="8052517" y="4394560"/>
            <a:ext cx="1062681" cy="73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70747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218"/>
                                        </p:tgtEl>
                                      </p:cBhvr>
                                    </p:animEffect>
                                    <p:set>
                                      <p:cBhvr>
                                        <p:cTn id="7" dur="1" fill="hold">
                                          <p:stCondLst>
                                            <p:cond delay="499"/>
                                          </p:stCondLst>
                                        </p:cTn>
                                        <p:tgtEl>
                                          <p:spTgt spid="921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40" name="Shape 740"/>
          <p:cNvSpPr txBox="1">
            <a:spLocks noGrp="1"/>
          </p:cNvSpPr>
          <p:nvPr>
            <p:ph type="body" idx="1"/>
          </p:nvPr>
        </p:nvSpPr>
        <p:spPr>
          <a:xfrm>
            <a:off x="877330" y="567992"/>
            <a:ext cx="8044248" cy="2274062"/>
          </a:xfrm>
          <a:prstGeom prst="rect">
            <a:avLst/>
          </a:prstGeom>
        </p:spPr>
        <p:txBody>
          <a:bodyPr lIns="91425" tIns="91425" rIns="91425" bIns="91425" anchor="t" anchorCtr="0">
            <a:noAutofit/>
          </a:bodyPr>
          <a:lstStyle/>
          <a:p>
            <a:pPr lvl="0" algn="just" rtl="0">
              <a:lnSpc>
                <a:spcPct val="150000"/>
              </a:lnSpc>
              <a:spcBef>
                <a:spcPts val="0"/>
              </a:spcBef>
              <a:buNone/>
            </a:pPr>
            <a:r>
              <a:rPr lang="vi-VN" sz="2400" b="1" dirty="0" smtClean="0">
                <a:solidFill>
                  <a:srgbClr val="FF0000"/>
                </a:solidFill>
                <a:latin typeface="Times New Roman" pitchFamily="18" charset="0"/>
                <a:cs typeface="Times New Roman" pitchFamily="18" charset="0"/>
              </a:rPr>
              <a:t>3. Tác </a:t>
            </a:r>
            <a:r>
              <a:rPr lang="vi-VN" sz="2400" b="1" dirty="0" smtClean="0">
                <a:solidFill>
                  <a:srgbClr val="FF0000"/>
                </a:solidFill>
                <a:latin typeface="Times New Roman" pitchFamily="18" charset="0"/>
                <a:cs typeface="Times New Roman" pitchFamily="18" charset="0"/>
              </a:rPr>
              <a:t>dụng vừa có lợi vừa có hại của lực ma sát:</a:t>
            </a:r>
          </a:p>
          <a:p>
            <a:pPr lvl="0" algn="just" rtl="0">
              <a:lnSpc>
                <a:spcPct val="150000"/>
              </a:lnSpc>
              <a:spcBef>
                <a:spcPts val="0"/>
              </a:spcBef>
              <a:buNone/>
            </a:pPr>
            <a:r>
              <a:rPr lang="vi-VN" sz="2400" b="1" dirty="0">
                <a:latin typeface="Times New Roman" pitchFamily="18" charset="0"/>
                <a:cs typeface="Times New Roman" pitchFamily="18" charset="0"/>
              </a:rPr>
              <a:t> </a:t>
            </a:r>
            <a:r>
              <a:rPr lang="vi-VN" sz="2400" b="1"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Khi dùng phấn viết bảng, ma sát giữa bảng và phấn khiến phấn bị mòn là có hại, nhưng ma sát này cũng có lợi vì giúp phấn bám được trên mặt bảng tạo ra chữ viết.</a:t>
            </a:r>
            <a:endParaRPr lang="vi-VN" sz="2400" b="1" dirty="0" smtClean="0">
              <a:solidFill>
                <a:srgbClr val="28324A"/>
              </a:solidFill>
              <a:latin typeface="Times New Roman" pitchFamily="18" charset="0"/>
              <a:cs typeface="Times New Roman" pitchFamily="18" charset="0"/>
            </a:endParaRPr>
          </a:p>
        </p:txBody>
      </p:sp>
      <p:pic>
        <p:nvPicPr>
          <p:cNvPr id="8194" name="Picture 2" descr="Kỹ năng viết bảng phấn như thế nào - Bảng Đại Phát Phân Phối Sỉ Lẻ bảng Hàn  Quốc tại TPHCM Hà Nội"/>
          <p:cNvPicPr>
            <a:picLocks noChangeAspect="1" noChangeArrowheads="1"/>
          </p:cNvPicPr>
          <p:nvPr/>
        </p:nvPicPr>
        <p:blipFill rotWithShape="1">
          <a:blip r:embed="rId3">
            <a:extLst>
              <a:ext uri="{28A0092B-C50C-407E-A947-70E740481C1C}">
                <a14:useLocalDpi xmlns:a14="http://schemas.microsoft.com/office/drawing/2010/main" val="0"/>
              </a:ext>
            </a:extLst>
          </a:blip>
          <a:srcRect t="26414" r="23162"/>
          <a:stretch/>
        </p:blipFill>
        <p:spPr bwMode="auto">
          <a:xfrm>
            <a:off x="2928662" y="2938919"/>
            <a:ext cx="3237361" cy="20686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p:cNvPicPr>
            <a:picLocks noChangeAspect="1"/>
          </p:cNvPicPr>
          <p:nvPr/>
        </p:nvPicPr>
        <p:blipFill>
          <a:blip r:embed="rId4" cstate="print">
            <a:extLst>
              <a:ext uri="{28A0092B-C50C-407E-A947-70E740481C1C}">
                <a14:useLocalDpi xmlns:a14="http://schemas.microsoft.com/office/drawing/2010/main" val="0"/>
              </a:ext>
            </a:extLst>
          </a:blip>
          <a:srcRect l="14737"/>
          <a:stretch>
            <a:fillRect/>
          </a:stretch>
        </p:blipFill>
        <p:spPr bwMode="auto">
          <a:xfrm>
            <a:off x="8052517" y="4394560"/>
            <a:ext cx="1062681" cy="73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707479"/>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TotalTime>
  <Words>283</Words>
  <Application>Microsoft Office PowerPoint</Application>
  <PresentationFormat>On-screen Show (16:9)</PresentationFormat>
  <Paragraphs>20</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Oswald</vt:lpstr>
      <vt:lpstr>Calibri Light</vt:lpstr>
      <vt:lpstr>UTM Impact</vt:lpstr>
      <vt:lpstr>Calibri</vt:lpstr>
      <vt:lpstr>Times New Roman</vt:lpstr>
      <vt:lpstr>Office Theme</vt:lpstr>
      <vt:lpstr>Tiết 6 - CHỦ ĐỀ 6:  LỰC MA SÁT</vt:lpstr>
      <vt:lpstr>Sau khi học bài Lực ma sát, em hãy chỉ ra lực ma sát có lợi hay có hại trong các trường hợp sau.</vt:lpstr>
      <vt:lpstr>PowerPoint Presentation</vt:lpstr>
      <vt:lpstr>PowerPoint Presentation</vt:lpstr>
      <vt:lpstr>PowerPoint Presentation</vt:lpstr>
      <vt:lpstr>Em hãy kiểm tra câu trả lời của mình so với đáp án phía dưới nhé! </vt:lpstr>
      <vt:lpstr>PowerPoint Presentation</vt:lpstr>
      <vt:lpstr>PowerPoint Presentation</vt:lpstr>
      <vt:lpstr>PowerPoint Presentation</vt:lpstr>
      <vt:lpstr>KIẾN THỨC CẦN NHỚ</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POWERPOINT ĐẸP</dc:title>
  <cp:lastModifiedBy>MAYTINH</cp:lastModifiedBy>
  <cp:revision>61</cp:revision>
  <dcterms:modified xsi:type="dcterms:W3CDTF">2022-11-24T09:31:38Z</dcterms:modified>
</cp:coreProperties>
</file>